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98" r:id="rId4"/>
    <p:sldId id="299" r:id="rId5"/>
    <p:sldId id="300" r:id="rId6"/>
    <p:sldId id="301" r:id="rId7"/>
    <p:sldId id="302" r:id="rId8"/>
    <p:sldId id="297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0" clrIdx="0"/>
  <p:cmAuthor id="1" name="User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F81BD"/>
    <a:srgbClr val="1C75BC"/>
    <a:srgbClr val="64646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87201" autoAdjust="0"/>
  </p:normalViewPr>
  <p:slideViewPr>
    <p:cSldViewPr>
      <p:cViewPr varScale="1">
        <p:scale>
          <a:sx n="92" d="100"/>
          <a:sy n="92" d="100"/>
        </p:scale>
        <p:origin x="-4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4D6B25-3479-4772-9105-B2BBF22EBDE4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C63A1B-50C2-4C48-8F39-17FC5D9D8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8958C3-33D9-4C45-8238-B7FEEDE19801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453B6D-B78C-4667-B409-7F74C8369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B6F32-C740-407E-9DD7-CAAD71EA394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E260-AB80-41A7-9046-E462D4715B14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B94A3-0E45-4AA9-B828-13C6B6FCA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/>
          <a:srcRect r="89304"/>
          <a:stretch>
            <a:fillRect/>
          </a:stretch>
        </p:blipFill>
        <p:spPr bwMode="auto">
          <a:xfrm>
            <a:off x="0" y="-33338"/>
            <a:ext cx="1042988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632848" cy="562074"/>
          </a:xfrm>
        </p:spPr>
        <p:txBody>
          <a:bodyPr>
            <a:normAutofit/>
          </a:bodyPr>
          <a:lstStyle>
            <a:lvl1pPr algn="l"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4525963"/>
          </a:xfrm>
        </p:spPr>
        <p:txBody>
          <a:bodyPr>
            <a:normAutofit/>
          </a:bodyPr>
          <a:lstStyle>
            <a:lvl1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/>
          </p:cNvPicPr>
          <p:nvPr userDrawn="1"/>
        </p:nvPicPr>
        <p:blipFill>
          <a:blip r:embed="rId2"/>
          <a:srcRect r="6279"/>
          <a:stretch>
            <a:fillRect/>
          </a:stretch>
        </p:blipFill>
        <p:spPr bwMode="auto">
          <a:xfrm>
            <a:off x="0" y="-33338"/>
            <a:ext cx="914400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7A1FA5-450D-404F-8889-1BC4FF9F033D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7D316E-60CF-4ED3-BFBB-E87DE463D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p.mosreg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p.mosreg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enter-pmo@mail.r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03350" y="142875"/>
            <a:ext cx="6553200" cy="785813"/>
          </a:xfrm>
        </p:spPr>
        <p:txBody>
          <a:bodyPr/>
          <a:lstStyle/>
          <a:p>
            <a:r>
              <a:rPr lang="ru-RU" sz="4000" smtClean="0">
                <a:solidFill>
                  <a:schemeClr val="bg1"/>
                </a:solidFill>
                <a:latin typeface="Verdana" pitchFamily="34" charset="0"/>
              </a:rPr>
              <a:t>Московская область</a:t>
            </a:r>
          </a:p>
        </p:txBody>
      </p:sp>
      <p:sp>
        <p:nvSpPr>
          <p:cNvPr id="81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3929063"/>
            <a:ext cx="7569200" cy="25241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mtClean="0">
                <a:solidFill>
                  <a:schemeClr val="bg1"/>
                </a:solidFill>
                <a:latin typeface="Verdana" pitchFamily="34" charset="0"/>
              </a:rPr>
              <a:t>   Персонифицированное финансирование дополнительного образования </a:t>
            </a:r>
          </a:p>
        </p:txBody>
      </p:sp>
      <p:pic>
        <p:nvPicPr>
          <p:cNvPr id="8195" name="Рисунок 4" descr="лого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1357313"/>
            <a:ext cx="22193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3270250" y="3244850"/>
            <a:ext cx="266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071563" y="785813"/>
            <a:ext cx="8072437" cy="6072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/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1042988" y="171450"/>
            <a:ext cx="7920037" cy="1673225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sz="2600" b="1" smtClean="0">
                <a:solidFill>
                  <a:srgbClr val="1C75BC"/>
                </a:solidFill>
                <a:cs typeface="Times New Roman" pitchFamily="18" charset="0"/>
              </a:rPr>
              <a:t>Что такое персонифицированное финансирование дополнительного образования???</a:t>
            </a:r>
            <a:endParaRPr lang="ru-RU" sz="2600" b="1" smtClean="0">
              <a:cs typeface="Times New Roman" pitchFamily="18" charset="0"/>
            </a:endParaRPr>
          </a:p>
        </p:txBody>
      </p:sp>
      <p:sp>
        <p:nvSpPr>
          <p:cNvPr id="9219" name="Подзаголовок 2"/>
          <p:cNvSpPr txBox="1">
            <a:spLocks/>
          </p:cNvSpPr>
          <p:nvPr/>
        </p:nvSpPr>
        <p:spPr bwMode="auto">
          <a:xfrm>
            <a:off x="-4763" y="6381750"/>
            <a:ext cx="1038226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fld id="{54B5877B-64B1-4146-B84A-C154D88864E0}" type="slidenum">
              <a:rPr lang="ru-RU" sz="1200">
                <a:solidFill>
                  <a:schemeClr val="bg1"/>
                </a:solidFill>
                <a:latin typeface="Verdana" pitchFamily="34" charset="0"/>
              </a:rPr>
              <a:pPr algn="ctr">
                <a:spcBef>
                  <a:spcPct val="20000"/>
                </a:spcBef>
                <a:buFont typeface="Arial" charset="0"/>
                <a:buNone/>
              </a:pPr>
              <a:t>2</a:t>
            </a:fld>
            <a:endParaRPr lang="ru-RU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220" name="Заголовок 1"/>
          <p:cNvSpPr txBox="1">
            <a:spLocks/>
          </p:cNvSpPr>
          <p:nvPr/>
        </p:nvSpPr>
        <p:spPr bwMode="auto">
          <a:xfrm rot="-5400000">
            <a:off x="-1661319" y="2874170"/>
            <a:ext cx="4365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Verdana" pitchFamily="34" charset="0"/>
              </a:rPr>
              <a:t>Московская область</a:t>
            </a:r>
          </a:p>
        </p:txBody>
      </p:sp>
      <p:pic>
        <p:nvPicPr>
          <p:cNvPr id="9221" name="Рисунок 7" descr="лого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88913"/>
            <a:ext cx="78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" descr="C:\Users\User\Desktop\img2_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4032250"/>
            <a:ext cx="3348037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1042988" y="2373313"/>
            <a:ext cx="81010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sz="200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Новая </a:t>
            </a:r>
            <a: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схема </a:t>
            </a:r>
            <a:r>
              <a:rPr lang="ru-RU" sz="200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финансирования </a:t>
            </a:r>
            <a:r>
              <a:rPr lang="ru-RU" sz="2000" b="1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дополнительного</a:t>
            </a:r>
            <a:r>
              <a:rPr lang="ru-RU" sz="200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r>
              <a:rPr lang="ru-RU" sz="2000" b="1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образования</a:t>
            </a:r>
            <a:r>
              <a:rPr lang="ru-RU" sz="200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которая призвана предоставить детям от </a:t>
            </a:r>
            <a:r>
              <a:rPr lang="ru-RU" sz="2000" b="1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 до 18 лет </a:t>
            </a:r>
            <a:r>
              <a:rPr lang="ru-RU" sz="200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возможность используя </a:t>
            </a:r>
            <a:r>
              <a:rPr lang="ru-RU" sz="2000" b="1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бюджетные средства </a:t>
            </a:r>
            <a:r>
              <a:rPr lang="ru-RU" sz="200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обучаться </a:t>
            </a:r>
            <a:r>
              <a:rPr lang="ru-RU" sz="2000" b="1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бесплатно.</a:t>
            </a:r>
            <a:r>
              <a:rPr lang="ru-RU" sz="2000" b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Выдача детям сертификатов, с помощью которых они могут записаться в  кружки, секции и посещать их бесплатно </a:t>
            </a:r>
            <a:r>
              <a:rPr lang="ru-RU" sz="200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любой организации, в том числе </a:t>
            </a:r>
            <a:br>
              <a:rPr lang="ru-RU" sz="200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00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частной.</a:t>
            </a:r>
            <a:endParaRPr lang="ru-RU" sz="20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071563" y="785813"/>
            <a:ext cx="7918450" cy="6072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4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/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1116013" y="171450"/>
            <a:ext cx="8027987" cy="1169988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sz="2600" b="1" smtClean="0">
                <a:solidFill>
                  <a:srgbClr val="1C75BC"/>
                </a:solidFill>
                <a:cs typeface="Times New Roman" pitchFamily="18" charset="0"/>
              </a:rPr>
              <a:t>Что такое сертификат </a:t>
            </a:r>
            <a:br>
              <a:rPr lang="ru-RU" sz="2600" b="1" smtClean="0">
                <a:solidFill>
                  <a:srgbClr val="1C75BC"/>
                </a:solidFill>
                <a:cs typeface="Times New Roman" pitchFamily="18" charset="0"/>
              </a:rPr>
            </a:br>
            <a:r>
              <a:rPr lang="ru-RU" sz="2600" b="1" smtClean="0">
                <a:solidFill>
                  <a:srgbClr val="1C75BC"/>
                </a:solidFill>
                <a:cs typeface="Times New Roman" pitchFamily="18" charset="0"/>
              </a:rPr>
              <a:t>дополнительного образования???</a:t>
            </a:r>
            <a:endParaRPr lang="ru-RU" sz="2600" b="1" smtClean="0">
              <a:cs typeface="Times New Roman" pitchFamily="18" charset="0"/>
            </a:endParaRPr>
          </a:p>
        </p:txBody>
      </p:sp>
      <p:sp>
        <p:nvSpPr>
          <p:cNvPr id="11267" name="Подзаголовок 2"/>
          <p:cNvSpPr txBox="1">
            <a:spLocks/>
          </p:cNvSpPr>
          <p:nvPr/>
        </p:nvSpPr>
        <p:spPr bwMode="auto">
          <a:xfrm>
            <a:off x="-4763" y="6381750"/>
            <a:ext cx="1038226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fld id="{B468FDFA-2DE0-46D9-84F1-079DEDAFEA9A}" type="slidenum">
              <a:rPr lang="ru-RU" sz="1200">
                <a:solidFill>
                  <a:schemeClr val="bg1"/>
                </a:solidFill>
                <a:latin typeface="Verdana" pitchFamily="34" charset="0"/>
              </a:rPr>
              <a:pPr algn="ctr">
                <a:spcBef>
                  <a:spcPct val="20000"/>
                </a:spcBef>
                <a:buFont typeface="Arial" charset="0"/>
                <a:buNone/>
              </a:pPr>
              <a:t>3</a:t>
            </a:fld>
            <a:endParaRPr lang="ru-RU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268" name="Заголовок 1"/>
          <p:cNvSpPr txBox="1">
            <a:spLocks/>
          </p:cNvSpPr>
          <p:nvPr/>
        </p:nvSpPr>
        <p:spPr bwMode="auto">
          <a:xfrm rot="-5400000">
            <a:off x="-1661319" y="2874170"/>
            <a:ext cx="4365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Verdana" pitchFamily="34" charset="0"/>
              </a:rPr>
              <a:t>Московская область</a:t>
            </a:r>
          </a:p>
        </p:txBody>
      </p:sp>
      <p:pic>
        <p:nvPicPr>
          <p:cNvPr id="11269" name="Рисунок 7" descr="лого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78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Прямоугольник 11"/>
          <p:cNvSpPr>
            <a:spLocks noChangeArrowheads="1"/>
          </p:cNvSpPr>
          <p:nvPr/>
        </p:nvSpPr>
        <p:spPr bwMode="auto">
          <a:xfrm>
            <a:off x="1042988" y="2500313"/>
            <a:ext cx="81010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271" name="Rectangle 1"/>
          <p:cNvSpPr>
            <a:spLocks noChangeArrowheads="1"/>
          </p:cNvSpPr>
          <p:nvPr/>
        </p:nvSpPr>
        <p:spPr bwMode="auto">
          <a:xfrm>
            <a:off x="3132138" y="1557338"/>
            <a:ext cx="6011862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Сертификат – это гарантия государства получения ребенком бесплатного дополнительного образования по его выбору.</a:t>
            </a:r>
          </a:p>
          <a:p>
            <a:pPr indent="45085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Сертификат дополнительного образования – это реестровая (электронная) запись в Навигаторе.</a:t>
            </a:r>
          </a:p>
          <a:p>
            <a:pPr indent="450850" eaLnBrk="0" hangingPunct="0"/>
            <a:r>
              <a:rPr lang="ru-RU" sz="2000">
                <a:latin typeface="Times New Roman" pitchFamily="18" charset="0"/>
                <a:ea typeface="Calibri" pitchFamily="34" charset="0"/>
              </a:rPr>
              <a:t>Средства сертификата можно «потратить» на любую программу дополнительного образования детей, представленную в Реестре дополнительных общеобразовательных программ, включенных </a:t>
            </a:r>
            <a:br>
              <a:rPr lang="ru-RU" sz="2000">
                <a:latin typeface="Times New Roman" pitchFamily="18" charset="0"/>
                <a:ea typeface="Calibri" pitchFamily="34" charset="0"/>
              </a:rPr>
            </a:br>
            <a:r>
              <a:rPr lang="ru-RU" sz="2000">
                <a:latin typeface="Times New Roman" pitchFamily="18" charset="0"/>
                <a:ea typeface="Calibri" pitchFamily="34" charset="0"/>
              </a:rPr>
              <a:t>в систему ПФДО.  Реестр программ можно найти на официальных сайтах образовательных организаций   и в Навигаторе дополнительного образования:</a:t>
            </a:r>
          </a:p>
          <a:p>
            <a:pPr indent="450850" algn="ctr" eaLnBrk="0" hangingPunct="0"/>
            <a:r>
              <a:rPr lang="ru-RU" sz="2000" b="1">
                <a:latin typeface="Times New Roman" pitchFamily="18" charset="0"/>
                <a:ea typeface="Calibri" pitchFamily="34" charset="0"/>
                <a:hlinkClick r:id="rId3"/>
              </a:rPr>
              <a:t>https://dop.mosreg.ru/</a:t>
            </a:r>
            <a:endParaRPr lang="ru-RU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72" name="Picture 2" descr="C:\Users\User\Desktop\img2_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4724400"/>
            <a:ext cx="212883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071563" y="785813"/>
            <a:ext cx="7918450" cy="6072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4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/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116013" y="171450"/>
            <a:ext cx="8027987" cy="1169988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sz="2600" b="1" smtClean="0">
                <a:solidFill>
                  <a:srgbClr val="1C75BC"/>
                </a:solidFill>
                <a:cs typeface="Times New Roman" pitchFamily="18" charset="0"/>
              </a:rPr>
              <a:t>Какие бывают сертификаты ???</a:t>
            </a:r>
            <a:endParaRPr lang="ru-RU" sz="2600" b="1" smtClean="0">
              <a:cs typeface="Times New Roman" pitchFamily="18" charset="0"/>
            </a:endParaRPr>
          </a:p>
        </p:txBody>
      </p:sp>
      <p:sp>
        <p:nvSpPr>
          <p:cNvPr id="12291" name="Подзаголовок 2"/>
          <p:cNvSpPr txBox="1">
            <a:spLocks/>
          </p:cNvSpPr>
          <p:nvPr/>
        </p:nvSpPr>
        <p:spPr bwMode="auto">
          <a:xfrm>
            <a:off x="-4763" y="6381750"/>
            <a:ext cx="1038226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fld id="{6FE93578-EC21-44FF-B60E-53A0F76BDB81}" type="slidenum">
              <a:rPr lang="ru-RU" sz="1200">
                <a:solidFill>
                  <a:schemeClr val="bg1"/>
                </a:solidFill>
                <a:latin typeface="Verdana" pitchFamily="34" charset="0"/>
              </a:rPr>
              <a:pPr algn="ctr">
                <a:spcBef>
                  <a:spcPct val="20000"/>
                </a:spcBef>
                <a:buFont typeface="Arial" charset="0"/>
                <a:buNone/>
              </a:pPr>
              <a:t>4</a:t>
            </a:fld>
            <a:endParaRPr lang="ru-RU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292" name="Заголовок 1"/>
          <p:cNvSpPr txBox="1">
            <a:spLocks/>
          </p:cNvSpPr>
          <p:nvPr/>
        </p:nvSpPr>
        <p:spPr bwMode="auto">
          <a:xfrm rot="-5400000">
            <a:off x="-1661319" y="2874170"/>
            <a:ext cx="4365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Verdana" pitchFamily="34" charset="0"/>
              </a:rPr>
              <a:t>Московская область</a:t>
            </a:r>
          </a:p>
        </p:txBody>
      </p:sp>
      <p:pic>
        <p:nvPicPr>
          <p:cNvPr id="12293" name="Рисунок 7" descr="лого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78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Прямоугольник 11"/>
          <p:cNvSpPr>
            <a:spLocks noChangeArrowheads="1"/>
          </p:cNvSpPr>
          <p:nvPr/>
        </p:nvSpPr>
        <p:spPr bwMode="auto">
          <a:xfrm>
            <a:off x="1042988" y="2500313"/>
            <a:ext cx="81010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295" name="Rectangle 1"/>
          <p:cNvSpPr>
            <a:spLocks noChangeArrowheads="1"/>
          </p:cNvSpPr>
          <p:nvPr/>
        </p:nvSpPr>
        <p:spPr bwMode="auto">
          <a:xfrm>
            <a:off x="1042988" y="1277938"/>
            <a:ext cx="7273925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1) Сертификат учета закрепляет возможность получать бесплатное дополнительное образование в тех кружках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 и секциях, которые уже ранее финансировались государством.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 С сертификатом можно пойти в несколько кружков. Число сертификатов этого типа ограничено только количеством свободных мест в объединении.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2) Сертификат с определенным номиналом, т.е. 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«с деньгами» предоставляет дополнительную возможность пойти в  кружки и секции, которые включены в систему  ПФДО. При этом он сохраняет все возможности сертификата учета. Число сертификатов с номиналом   ограничено муниципальным бюджетом. Номинал сертификата (объем обеспечения) определяется в рублях муниципальным образованием. </a:t>
            </a:r>
          </a:p>
        </p:txBody>
      </p:sp>
      <p:pic>
        <p:nvPicPr>
          <p:cNvPr id="12296" name="Picture 2" descr="C:\Users\User\Desktop\img2_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810125"/>
            <a:ext cx="197961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071563" y="785813"/>
            <a:ext cx="7918450" cy="6072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4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/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042988" y="115888"/>
            <a:ext cx="8101012" cy="1169987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sz="2600" b="1" smtClean="0">
                <a:solidFill>
                  <a:srgbClr val="1C75BC"/>
                </a:solidFill>
                <a:cs typeface="Times New Roman" pitchFamily="18" charset="0"/>
              </a:rPr>
              <a:t>Как получить сертификат дополнительного образования???</a:t>
            </a:r>
            <a:endParaRPr lang="ru-RU" sz="2600" b="1" smtClean="0">
              <a:cs typeface="Times New Roman" pitchFamily="18" charset="0"/>
            </a:endParaRPr>
          </a:p>
        </p:txBody>
      </p:sp>
      <p:sp>
        <p:nvSpPr>
          <p:cNvPr id="13315" name="Подзаголовок 2"/>
          <p:cNvSpPr txBox="1">
            <a:spLocks/>
          </p:cNvSpPr>
          <p:nvPr/>
        </p:nvSpPr>
        <p:spPr bwMode="auto">
          <a:xfrm>
            <a:off x="-4763" y="6381750"/>
            <a:ext cx="1038226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fld id="{FCB6C722-862C-4F47-A585-B9495A44F10E}" type="slidenum">
              <a:rPr lang="ru-RU" sz="1200">
                <a:solidFill>
                  <a:schemeClr val="bg1"/>
                </a:solidFill>
                <a:latin typeface="Verdana" pitchFamily="34" charset="0"/>
              </a:rPr>
              <a:pPr algn="ctr">
                <a:spcBef>
                  <a:spcPct val="20000"/>
                </a:spcBef>
                <a:buFont typeface="Arial" charset="0"/>
                <a:buNone/>
              </a:pPr>
              <a:t>5</a:t>
            </a:fld>
            <a:endParaRPr lang="ru-RU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6" name="Заголовок 1"/>
          <p:cNvSpPr txBox="1">
            <a:spLocks/>
          </p:cNvSpPr>
          <p:nvPr/>
        </p:nvSpPr>
        <p:spPr bwMode="auto">
          <a:xfrm rot="-5400000">
            <a:off x="-1661319" y="2874170"/>
            <a:ext cx="4365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Verdana" pitchFamily="34" charset="0"/>
              </a:rPr>
              <a:t>Московская область</a:t>
            </a:r>
          </a:p>
        </p:txBody>
      </p:sp>
      <p:pic>
        <p:nvPicPr>
          <p:cNvPr id="13317" name="Рисунок 7" descr="лого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78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Прямоугольник 11"/>
          <p:cNvSpPr>
            <a:spLocks noChangeArrowheads="1"/>
          </p:cNvSpPr>
          <p:nvPr/>
        </p:nvSpPr>
        <p:spPr bwMode="auto">
          <a:xfrm>
            <a:off x="1042988" y="2500313"/>
            <a:ext cx="81010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3319" name="Rectangle 1"/>
          <p:cNvSpPr>
            <a:spLocks noChangeArrowheads="1"/>
          </p:cNvSpPr>
          <p:nvPr/>
        </p:nvSpPr>
        <p:spPr bwMode="auto">
          <a:xfrm>
            <a:off x="1116013" y="3516313"/>
            <a:ext cx="6769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0" name="Picture 2" descr="C:\Users\User\Desktop\img2_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508500"/>
            <a:ext cx="2084387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2916238" y="1277938"/>
            <a:ext cx="6227762" cy="50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Сертификат нужно получить всего один раз, </a:t>
            </a:r>
            <a:br>
              <a:rPr lang="ru-RU" sz="20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он будет действовать, пока ребенку не исполнится 18 лет. </a:t>
            </a:r>
            <a:endParaRPr lang="ru-RU" sz="20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Чтобы на сертификат были зачислены деньги, нужно в начале каждого года </a:t>
            </a:r>
            <a: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(например, в январе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подать заявление (каждый год объем гарантий государства и перечень программ может меняться).</a:t>
            </a:r>
            <a:endParaRPr lang="ru-RU" sz="20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indent="450850"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№1.</a:t>
            </a:r>
            <a:endParaRPr lang="ru-RU" sz="2000" b="1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После 1 сентября запишитесь в кружок/секцию на Региональном портале государственных услуг Московской области.  Выданный сертификат будет направлен на электронную почту. Затем Вам нужно прийти в организацию дополнительного образования </a:t>
            </a:r>
            <a:b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документами, удостоверяющими личность одного из родителей (законного представителя) и ребёнка для заключения договора об образовании.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071563" y="785813"/>
            <a:ext cx="7918450" cy="6072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4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/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042988" y="115888"/>
            <a:ext cx="8101012" cy="1169987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sz="2600" b="1" smtClean="0">
                <a:solidFill>
                  <a:srgbClr val="1C75BC"/>
                </a:solidFill>
                <a:cs typeface="Times New Roman" pitchFamily="18" charset="0"/>
              </a:rPr>
              <a:t>Как получить сертификат дополнительного образования???</a:t>
            </a:r>
            <a:endParaRPr lang="ru-RU" sz="2600" b="1" smtClean="0">
              <a:cs typeface="Times New Roman" pitchFamily="18" charset="0"/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-4763" y="6381750"/>
            <a:ext cx="1038226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fld id="{359669FA-9A3C-49C5-914F-C9576DDC4882}" type="slidenum">
              <a:rPr lang="ru-RU" sz="1200">
                <a:solidFill>
                  <a:schemeClr val="bg1"/>
                </a:solidFill>
                <a:latin typeface="Verdana" pitchFamily="34" charset="0"/>
              </a:rPr>
              <a:pPr algn="ctr">
                <a:spcBef>
                  <a:spcPct val="20000"/>
                </a:spcBef>
                <a:buFont typeface="Arial" charset="0"/>
                <a:buNone/>
              </a:pPr>
              <a:t>6</a:t>
            </a:fld>
            <a:endParaRPr lang="ru-RU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340" name="Заголовок 1"/>
          <p:cNvSpPr txBox="1">
            <a:spLocks/>
          </p:cNvSpPr>
          <p:nvPr/>
        </p:nvSpPr>
        <p:spPr bwMode="auto">
          <a:xfrm rot="-5400000">
            <a:off x="-1661319" y="2874170"/>
            <a:ext cx="4365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Verdana" pitchFamily="34" charset="0"/>
              </a:rPr>
              <a:t>Московская область</a:t>
            </a:r>
          </a:p>
        </p:txBody>
      </p:sp>
      <p:pic>
        <p:nvPicPr>
          <p:cNvPr id="14341" name="Рисунок 7" descr="лого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78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Прямоугольник 11"/>
          <p:cNvSpPr>
            <a:spLocks noChangeArrowheads="1"/>
          </p:cNvSpPr>
          <p:nvPr/>
        </p:nvSpPr>
        <p:spPr bwMode="auto">
          <a:xfrm>
            <a:off x="1042988" y="2500313"/>
            <a:ext cx="81010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4343" name="Rectangle 1"/>
          <p:cNvSpPr>
            <a:spLocks noChangeArrowheads="1"/>
          </p:cNvSpPr>
          <p:nvPr/>
        </p:nvSpPr>
        <p:spPr bwMode="auto">
          <a:xfrm>
            <a:off x="1116013" y="3516313"/>
            <a:ext cx="6769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4" name="Picture 2" descr="C:\Users\User\Desktop\img2_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581525"/>
            <a:ext cx="20208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771775" y="1547813"/>
            <a:ext cx="6264275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№2.</a:t>
            </a:r>
            <a:endParaRPr lang="ru-RU" sz="2000" b="1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indent="450850"/>
            <a: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Придите в выбранную организацию с паспортом одного из родителей (законного представителя) </a:t>
            </a:r>
            <a:b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документом, удостоверяющим личность ребенка.</a:t>
            </a:r>
          </a:p>
          <a:p>
            <a:pPr indent="450850"/>
            <a: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Оформите на месте заявление  и получите подтверждение о внесении Вашего сертификата</a:t>
            </a:r>
            <a:b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 реестр.</a:t>
            </a:r>
          </a:p>
          <a:p>
            <a:pPr indent="450850"/>
            <a:r>
              <a:rPr lang="ru-RU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Информация о том, в каких учреждениях можно оформить заявление на получение сертификата, размещена в Навигаторе по   адресу: </a:t>
            </a:r>
          </a:p>
          <a:p>
            <a:pPr indent="450850"/>
            <a:endParaRPr lang="ru-RU" sz="2000" u="sng">
              <a:latin typeface="Times New Roman" pitchFamily="18" charset="0"/>
              <a:ea typeface="Arial Unicode MS" pitchFamily="34" charset="-128"/>
              <a:cs typeface="Times New Roman" pitchFamily="18" charset="0"/>
              <a:hlinkClick r:id="rId4"/>
            </a:endParaRPr>
          </a:p>
          <a:p>
            <a:pPr indent="450850" algn="ctr"/>
            <a:r>
              <a:rPr lang="ru-RU" sz="2000" b="1" u="sng"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4"/>
              </a:rPr>
              <a:t>https://dop.mosreg.ru/</a:t>
            </a:r>
            <a:endParaRPr lang="ru-RU" sz="2000" b="1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indent="450850"/>
            <a:r>
              <a:rPr lang="ru-RU" sz="2000" b="1"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 </a:t>
            </a:r>
            <a:endParaRPr lang="ru-RU" sz="2000">
              <a:latin typeface="Calibri" pitchFamily="34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071563" y="785813"/>
            <a:ext cx="7918450" cy="60721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endParaRPr lang="ru-RU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4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ru-RU" sz="1200" b="1" dirty="0"/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Font typeface="Arial" pitchFamily="34" charset="0"/>
              <a:buNone/>
              <a:defRPr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042988" y="115888"/>
            <a:ext cx="8101012" cy="1169987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sz="2600" b="1" smtClean="0">
                <a:solidFill>
                  <a:srgbClr val="1C75BC"/>
                </a:solidFill>
                <a:cs typeface="Times New Roman" pitchFamily="18" charset="0"/>
              </a:rPr>
              <a:t>Результаты использования сертификата дополнительного образования!!!</a:t>
            </a:r>
            <a:endParaRPr lang="ru-RU" sz="2600" b="1" smtClean="0">
              <a:cs typeface="Times New Roman" pitchFamily="18" charset="0"/>
            </a:endParaRPr>
          </a:p>
        </p:txBody>
      </p:sp>
      <p:sp>
        <p:nvSpPr>
          <p:cNvPr id="15363" name="Подзаголовок 2"/>
          <p:cNvSpPr txBox="1">
            <a:spLocks/>
          </p:cNvSpPr>
          <p:nvPr/>
        </p:nvSpPr>
        <p:spPr bwMode="auto">
          <a:xfrm>
            <a:off x="-4763" y="6381750"/>
            <a:ext cx="1038226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fld id="{7EBD9162-07EC-4F3F-B4E3-448E19F2A57C}" type="slidenum">
              <a:rPr lang="ru-RU" sz="1200">
                <a:solidFill>
                  <a:schemeClr val="bg1"/>
                </a:solidFill>
                <a:latin typeface="Verdana" pitchFamily="34" charset="0"/>
              </a:rPr>
              <a:pPr algn="ctr">
                <a:spcBef>
                  <a:spcPct val="20000"/>
                </a:spcBef>
                <a:buFont typeface="Arial" charset="0"/>
                <a:buNone/>
              </a:pPr>
              <a:t>7</a:t>
            </a:fld>
            <a:endParaRPr lang="ru-RU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364" name="Заголовок 1"/>
          <p:cNvSpPr txBox="1">
            <a:spLocks/>
          </p:cNvSpPr>
          <p:nvPr/>
        </p:nvSpPr>
        <p:spPr bwMode="auto">
          <a:xfrm rot="-5400000">
            <a:off x="-1661319" y="2874170"/>
            <a:ext cx="4365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Verdana" pitchFamily="34" charset="0"/>
              </a:rPr>
              <a:t>Московская область</a:t>
            </a:r>
          </a:p>
        </p:txBody>
      </p:sp>
      <p:pic>
        <p:nvPicPr>
          <p:cNvPr id="15365" name="Рисунок 7" descr="лого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78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рямоугольник 11"/>
          <p:cNvSpPr>
            <a:spLocks noChangeArrowheads="1"/>
          </p:cNvSpPr>
          <p:nvPr/>
        </p:nvSpPr>
        <p:spPr bwMode="auto">
          <a:xfrm>
            <a:off x="1042988" y="2500313"/>
            <a:ext cx="81010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116013" y="3516313"/>
            <a:ext cx="6769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1042988" y="1576388"/>
            <a:ext cx="7345362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1.Обеспечение семьям доступности самых разнообразных программ дополнительного образования.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Расширение рынка поставщиков образовательных услуг.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Качественное обновление содержания программ дополнительного образования (разработка новых и интересных программ).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4. Обеспечение соблюдения принципа «деньги следуют за ребенком».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>
                <a:latin typeface="Calibri" pitchFamily="34" charset="0"/>
              </a:rPr>
              <a:t> </a:t>
            </a:r>
            <a:endParaRPr lang="ru-RU" sz="2000">
              <a:latin typeface="Calibri" pitchFamily="34" charset="0"/>
            </a:endParaRPr>
          </a:p>
        </p:txBody>
      </p:sp>
      <p:pic>
        <p:nvPicPr>
          <p:cNvPr id="15369" name="Picture 4" descr="C:\Users\User\Desktop\s12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7838" y="4149725"/>
            <a:ext cx="358616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03350" y="142875"/>
            <a:ext cx="6553200" cy="785813"/>
          </a:xfrm>
        </p:spPr>
        <p:txBody>
          <a:bodyPr/>
          <a:lstStyle/>
          <a:p>
            <a:r>
              <a:rPr lang="ru-RU" sz="1800" b="1" smtClean="0">
                <a:solidFill>
                  <a:schemeClr val="bg1"/>
                </a:solidFill>
                <a:latin typeface="Verdana" pitchFamily="34" charset="0"/>
              </a:rPr>
              <a:t>Региональный модельный центр </a:t>
            </a:r>
            <a:br>
              <a:rPr lang="ru-RU" sz="1800" b="1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ru-RU" sz="1800" b="1" smtClean="0">
                <a:solidFill>
                  <a:schemeClr val="bg1"/>
                </a:solidFill>
                <a:latin typeface="Verdana" pitchFamily="34" charset="0"/>
              </a:rPr>
              <a:t>дополнительного образования детей</a:t>
            </a:r>
            <a:br>
              <a:rPr lang="ru-RU" sz="1800" b="1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ru-RU" sz="1800" b="1" smtClean="0">
                <a:solidFill>
                  <a:schemeClr val="bg1"/>
                </a:solidFill>
                <a:latin typeface="Verdana" pitchFamily="34" charset="0"/>
              </a:rPr>
              <a:t>Московской области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28688" y="3929063"/>
            <a:ext cx="7467600" cy="30718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1200" i="1" smtClean="0">
                <a:solidFill>
                  <a:schemeClr val="bg1"/>
                </a:solidFill>
                <a:latin typeface="Verdana" pitchFamily="34" charset="0"/>
              </a:rPr>
              <a:t>Государственное бюджетное образовательное учреждение дополнительного образования Московской области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1600" b="1" i="1" smtClean="0">
                <a:solidFill>
                  <a:schemeClr val="bg1"/>
                </a:solidFill>
                <a:latin typeface="Verdana" pitchFamily="34" charset="0"/>
              </a:rPr>
              <a:t>«Областной центр развития дополнительного образования  и патриотического воспитания детей и молодежи»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1600" smtClean="0">
              <a:solidFill>
                <a:schemeClr val="bg1"/>
              </a:solidFill>
              <a:latin typeface="Verdana" pitchFamily="34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solidFill>
                  <a:schemeClr val="bg1"/>
                </a:solidFill>
                <a:latin typeface="Verdana" pitchFamily="34" charset="0"/>
              </a:rPr>
              <a:t>8(495) 249-14-25 (доб. 209)</a:t>
            </a:r>
            <a:endParaRPr lang="en-US" sz="1600" smtClean="0">
              <a:solidFill>
                <a:schemeClr val="bg1"/>
              </a:solidFill>
              <a:latin typeface="Verdana" pitchFamily="34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1600" smtClean="0">
              <a:solidFill>
                <a:schemeClr val="bg1"/>
              </a:solidFill>
              <a:latin typeface="Verdana" pitchFamily="34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  <a:latin typeface="Verdana" pitchFamily="34" charset="0"/>
                <a:hlinkClick r:id="rId2"/>
              </a:rPr>
              <a:t>Center-pmo@mail.ru</a:t>
            </a:r>
            <a:r>
              <a:rPr lang="en-US" sz="160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1600" smtClean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1600" smtClean="0">
              <a:solidFill>
                <a:schemeClr val="bg1"/>
              </a:solidFill>
              <a:latin typeface="Verdana" pitchFamily="34" charset="0"/>
            </a:endParaRP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1600" smtClean="0">
              <a:solidFill>
                <a:schemeClr val="bg1"/>
              </a:solidFill>
              <a:latin typeface="Verdana" pitchFamily="34" charset="0"/>
            </a:endParaRP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500" smtClean="0">
                <a:solidFill>
                  <a:schemeClr val="bg1"/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16387" name="Рисунок 4" descr="лого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1357313"/>
            <a:ext cx="22193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рямоугольник 5"/>
          <p:cNvSpPr>
            <a:spLocks noChangeArrowheads="1"/>
          </p:cNvSpPr>
          <p:nvPr/>
        </p:nvSpPr>
        <p:spPr bwMode="auto">
          <a:xfrm>
            <a:off x="3270250" y="3244850"/>
            <a:ext cx="266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6872</TotalTime>
  <Words>441</Words>
  <Application>Microsoft Office PowerPoint</Application>
  <PresentationFormat>Экран (4:3)</PresentationFormat>
  <Paragraphs>173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Calibri</vt:lpstr>
      <vt:lpstr>Arial</vt:lpstr>
      <vt:lpstr>Verdana</vt:lpstr>
      <vt:lpstr>Times New Roman</vt:lpstr>
      <vt:lpstr>Wingdings</vt:lpstr>
      <vt:lpstr>Arial Unicode MS</vt:lpstr>
      <vt:lpstr>Тема Office</vt:lpstr>
      <vt:lpstr>Тема Office</vt:lpstr>
      <vt:lpstr>Тема Office</vt:lpstr>
      <vt:lpstr>Тема Office</vt:lpstr>
      <vt:lpstr>Московская область</vt:lpstr>
      <vt:lpstr>Слайд 2</vt:lpstr>
      <vt:lpstr>Слайд 3</vt:lpstr>
      <vt:lpstr>Слайд 4</vt:lpstr>
      <vt:lpstr>Слайд 5</vt:lpstr>
      <vt:lpstr>Слайд 6</vt:lpstr>
      <vt:lpstr>Слайд 7</vt:lpstr>
      <vt:lpstr>Региональный модельный центр  дополнительного образования детей Московской области 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Костромская область</dc:title>
  <dc:creator>110-6</dc:creator>
  <cp:lastModifiedBy>Пользователь</cp:lastModifiedBy>
  <cp:revision>214</cp:revision>
  <cp:lastPrinted>2019-02-11T07:20:58Z</cp:lastPrinted>
  <dcterms:created xsi:type="dcterms:W3CDTF">2017-10-16T07:43:36Z</dcterms:created>
  <dcterms:modified xsi:type="dcterms:W3CDTF">2019-10-15T11:49:59Z</dcterms:modified>
</cp:coreProperties>
</file>